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Garamon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Garamon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aramond-bold.fntdata"/><Relationship Id="rId6" Type="http://schemas.openxmlformats.org/officeDocument/2006/relationships/slide" Target="slides/slide2.xml"/><Relationship Id="rId18" Type="http://schemas.openxmlformats.org/officeDocument/2006/relationships/font" Target="fonts/Garamo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" name="Google Shape;138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25" name="Google Shape;25;p3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6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2202616" y="1411015"/>
            <a:ext cx="7808159" cy="4103960"/>
          </a:xfrm>
          <a:prstGeom prst="rect">
            <a:avLst/>
          </a:prstGeom>
          <a:blipFill rotWithShape="1">
            <a:blip r:embed="rId4">
              <a:alphaModFix/>
            </a:blip>
            <a:tile algn="ctr" flip="none" tx="0" sx="90000" ty="0" sy="100000"/>
          </a:blipFill>
          <a:ln>
            <a:noFill/>
          </a:ln>
          <a:effectLst>
            <a:outerShdw blurRad="114300" sx="98000" rotWithShape="0" algn="t" dir="3000000" dist="139700" sy="98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" name="Google Shape;145;p19"/>
          <p:cNvSpPr txBox="1"/>
          <p:nvPr>
            <p:ph type="ctrTitle"/>
          </p:nvPr>
        </p:nvSpPr>
        <p:spPr>
          <a:xfrm>
            <a:off x="2698861" y="1871131"/>
            <a:ext cx="6815669" cy="2349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Garamond"/>
              <a:buNone/>
            </a:pPr>
            <a:r>
              <a:rPr b="1" i="1" lang="en-US" sz="4400">
                <a:solidFill>
                  <a:schemeClr val="accent4"/>
                </a:solidFill>
              </a:rPr>
              <a:t>Recipes from Dr. Ross</a:t>
            </a:r>
            <a:endParaRPr/>
          </a:p>
        </p:txBody>
      </p:sp>
      <p:sp>
        <p:nvSpPr>
          <p:cNvPr id="146" name="Google Shape;146;p19"/>
          <p:cNvSpPr txBox="1"/>
          <p:nvPr>
            <p:ph idx="1" type="subTitle"/>
          </p:nvPr>
        </p:nvSpPr>
        <p:spPr>
          <a:xfrm>
            <a:off x="2698861" y="4463715"/>
            <a:ext cx="6815669" cy="514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b="1" lang="en-US">
                <a:solidFill>
                  <a:schemeClr val="accent4"/>
                </a:solidFill>
              </a:rPr>
              <a:t>Enjoy!</a:t>
            </a:r>
            <a:endParaRPr/>
          </a:p>
        </p:txBody>
      </p:sp>
      <p:cxnSp>
        <p:nvCxnSpPr>
          <p:cNvPr id="147" name="Google Shape;147;p19"/>
          <p:cNvCxnSpPr/>
          <p:nvPr/>
        </p:nvCxnSpPr>
        <p:spPr>
          <a:xfrm>
            <a:off x="5420895" y="4280121"/>
            <a:ext cx="1371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Garamond"/>
              <a:buNone/>
            </a:pPr>
            <a:r>
              <a:rPr b="1" lang="en-US">
                <a:solidFill>
                  <a:schemeClr val="accent4"/>
                </a:solidFill>
              </a:rPr>
              <a:t>Stir Fry Sauce</a:t>
            </a:r>
            <a:endParaRPr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lang="en-US" sz="2220"/>
              <a:t>1 cup </a:t>
            </a:r>
            <a:r>
              <a:rPr lang="en-US" sz="2220">
                <a:solidFill>
                  <a:schemeClr val="dk1"/>
                </a:solidFill>
              </a:rPr>
              <a:t>coconut aminos</a:t>
            </a:r>
            <a:endParaRPr sz="222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lang="en-US" sz="2220"/>
              <a:t>½ cup fresh orange juice – juice from one orange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lang="en-US" sz="2220"/>
              <a:t>¼ cup </a:t>
            </a:r>
            <a:r>
              <a:rPr lang="en-US" sz="2220">
                <a:solidFill>
                  <a:schemeClr val="dk1"/>
                </a:solidFill>
              </a:rPr>
              <a:t>Red Boat Fish Sauce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lang="en-US" sz="2220"/>
              <a:t>2 tablespoons rice vinegar</a:t>
            </a:r>
            <a:endParaRPr sz="222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lang="en-US" sz="2220"/>
              <a:t>2 teaspoons garlic powder 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lang="en-US" sz="2220"/>
              <a:t>2 teaspoons ginger powder 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lang="en-US" sz="2220"/>
              <a:t>1 teaspoon toasted sesame oil optional</a:t>
            </a:r>
            <a:endParaRPr/>
          </a:p>
          <a:p>
            <a:pPr indent="-123634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None/>
            </a:pPr>
            <a:r>
              <a:t/>
            </a:r>
            <a:endParaRPr sz="2220"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lang="en-US" sz="2220"/>
              <a:t>Combine all of the ingredients in a small jar. Cover it tightly with a lid, and shake well to incorporate before using.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lang="en-US" sz="2220"/>
              <a:t>This sauce keeps in the refrigerator for up to 2 weeks. Don’t forget to shake well again before using it!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🥢"/>
            </a:pPr>
            <a:r>
              <a:rPr b="1" i="1" lang="en-US" sz="2220"/>
              <a:t>Courtesy of Nom Nom Paleo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Garamond"/>
              <a:buNone/>
            </a:pPr>
            <a:r>
              <a:rPr b="1" lang="en-US">
                <a:solidFill>
                  <a:schemeClr val="accent4"/>
                </a:solidFill>
              </a:rPr>
              <a:t>Stir Fry Sauce</a:t>
            </a:r>
            <a:endParaRPr/>
          </a:p>
        </p:txBody>
      </p:sp>
      <p:sp>
        <p:nvSpPr>
          <p:cNvPr id="252" name="Google Shape;252;p29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Font typeface="Arial"/>
              <a:buChar char="🥢"/>
            </a:pPr>
            <a:r>
              <a:rPr lang="en-US"/>
              <a:t>Combine all of the ingredients in a small jar. Cover it tightly with a lid, and shake well to incorporate before using.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🥢"/>
            </a:pPr>
            <a:r>
              <a:rPr lang="en-US"/>
              <a:t>This sauce keeps in the refrigerator for up to 2 weeks. Don’t forget to shake well again before using it!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🥢"/>
            </a:pPr>
            <a:r>
              <a:rPr b="1" i="1" lang="en-US"/>
              <a:t>Courtesy of Nom Nom Paleo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59"/>
              <a:buFont typeface="Garamond"/>
              <a:buNone/>
            </a:pPr>
            <a:r>
              <a:rPr b="1" lang="en-US" sz="3959">
                <a:solidFill>
                  <a:schemeClr val="accent4"/>
                </a:solidFill>
              </a:rPr>
              <a:t>Avocado Chocolate Mousse Pudding </a:t>
            </a:r>
            <a:r>
              <a:rPr b="1" lang="en-US" sz="3959" u="sng">
                <a:solidFill>
                  <a:schemeClr val="accent4"/>
                </a:solidFill>
              </a:rPr>
              <a:t>Ingredients</a:t>
            </a:r>
            <a:endParaRPr/>
          </a:p>
        </p:txBody>
      </p:sp>
      <p:sp>
        <p:nvSpPr>
          <p:cNvPr id="258" name="Google Shape;258;p30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60"/>
              <a:buFont typeface="Arial"/>
              <a:buChar char="🥑"/>
            </a:pPr>
            <a:r>
              <a:rPr b="1" lang="en-US" sz="2400"/>
              <a:t>1 avocado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🥑"/>
            </a:pPr>
            <a:r>
              <a:rPr b="1" lang="en-US" sz="2400"/>
              <a:t>1 large banana, or 2 small bananas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🥑"/>
            </a:pPr>
            <a:r>
              <a:rPr b="1" lang="en-US" sz="2400"/>
              <a:t>1 tsp melted coconut oil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🥑"/>
            </a:pPr>
            <a:r>
              <a:rPr b="1" lang="en-US" sz="2400"/>
              <a:t>4 pitted dates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🥑"/>
            </a:pPr>
            <a:r>
              <a:rPr b="1" lang="en-US" sz="2400"/>
              <a:t>1/4 cup water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🥑"/>
            </a:pPr>
            <a:r>
              <a:rPr b="1" lang="en-US" sz="2400"/>
              <a:t>2 tbsp cocoa powder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690"/>
              <a:buChar char="•"/>
            </a:pPr>
            <a:r>
              <a:rPr b="1" i="1" lang="en-US" sz="600"/>
              <a:t> </a:t>
            </a:r>
            <a:endParaRPr/>
          </a:p>
          <a:p>
            <a:pPr indent="-241934" lvl="0" marL="28575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690"/>
              <a:buNone/>
            </a:pPr>
            <a:r>
              <a:t/>
            </a:r>
            <a:endParaRPr sz="600"/>
          </a:p>
        </p:txBody>
      </p:sp>
      <p:sp>
        <p:nvSpPr>
          <p:cNvPr id="259" name="Google Shape;259;p30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🥑"/>
            </a:pPr>
            <a:r>
              <a:rPr b="1" lang="en-US" sz="2000"/>
              <a:t>1 tsp vanilla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🥑"/>
            </a:pPr>
            <a:r>
              <a:rPr b="1" lang="en-US" sz="2000"/>
              <a:t>pinch of salt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🥑"/>
            </a:pPr>
            <a:r>
              <a:rPr b="1" lang="en-US" sz="2000"/>
              <a:t>dash of cinnamon (optional, but I LOVE this option)</a:t>
            </a:r>
            <a:endParaRPr/>
          </a:p>
          <a:p>
            <a:pPr indent="-234632" lvl="0" marL="285750" rtl="0" algn="l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SzPts val="805"/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100"/>
              <a:buFont typeface="Garamond"/>
              <a:buNone/>
            </a:pPr>
            <a:r>
              <a:rPr b="1" lang="en-US" sz="4100">
                <a:solidFill>
                  <a:schemeClr val="accent4"/>
                </a:solidFill>
              </a:rPr>
              <a:t>Avocado Chocolate Mousse Pudding </a:t>
            </a:r>
            <a:r>
              <a:rPr b="1" lang="en-US" sz="4100" u="sng">
                <a:solidFill>
                  <a:schemeClr val="accent4"/>
                </a:solidFill>
              </a:rPr>
              <a:t>Instructions</a:t>
            </a:r>
            <a:endParaRPr/>
          </a:p>
        </p:txBody>
      </p:sp>
      <p:grpSp>
        <p:nvGrpSpPr>
          <p:cNvPr id="265" name="Google Shape;265;p31"/>
          <p:cNvGrpSpPr/>
          <p:nvPr/>
        </p:nvGrpSpPr>
        <p:grpSpPr>
          <a:xfrm>
            <a:off x="1301588" y="3051716"/>
            <a:ext cx="9588820" cy="2316217"/>
            <a:chOff x="6188" y="279332"/>
            <a:chExt cx="9588820" cy="2316217"/>
          </a:xfrm>
        </p:grpSpPr>
        <p:sp>
          <p:nvSpPr>
            <p:cNvPr id="266" name="Google Shape;266;p31"/>
            <p:cNvSpPr/>
            <p:nvPr/>
          </p:nvSpPr>
          <p:spPr>
            <a:xfrm>
              <a:off x="1624121" y="719532"/>
              <a:ext cx="3419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C04D2F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1"/>
            <p:cNvSpPr txBox="1"/>
            <p:nvPr/>
          </p:nvSpPr>
          <p:spPr>
            <a:xfrm>
              <a:off x="1785777" y="763389"/>
              <a:ext cx="18626" cy="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6188" y="279332"/>
              <a:ext cx="1619733" cy="971839"/>
            </a:xfrm>
            <a:prstGeom prst="rect">
              <a:avLst/>
            </a:prstGeom>
            <a:solidFill>
              <a:srgbClr val="C04D2F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1"/>
            <p:cNvSpPr txBox="1"/>
            <p:nvPr/>
          </p:nvSpPr>
          <p:spPr>
            <a:xfrm>
              <a:off x="6188" y="279332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Mix all ingredients in blender food or food processer</a:t>
              </a: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3616393" y="719532"/>
              <a:ext cx="3419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C4542F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1"/>
            <p:cNvSpPr txBox="1"/>
            <p:nvPr/>
          </p:nvSpPr>
          <p:spPr>
            <a:xfrm>
              <a:off x="3778049" y="763389"/>
              <a:ext cx="18626" cy="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1998460" y="279332"/>
              <a:ext cx="1619733" cy="971839"/>
            </a:xfrm>
            <a:prstGeom prst="rect">
              <a:avLst/>
            </a:prstGeom>
            <a:solidFill>
              <a:srgbClr val="C4532F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1"/>
            <p:cNvSpPr txBox="1"/>
            <p:nvPr/>
          </p:nvSpPr>
          <p:spPr>
            <a:xfrm>
              <a:off x="1998460" y="279332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 avocado</a:t>
              </a: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5608665" y="719532"/>
              <a:ext cx="3419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CA5A2E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 txBox="1"/>
            <p:nvPr/>
          </p:nvSpPr>
          <p:spPr>
            <a:xfrm>
              <a:off x="5770320" y="763389"/>
              <a:ext cx="18626" cy="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3990731" y="279332"/>
              <a:ext cx="1619733" cy="971839"/>
            </a:xfrm>
            <a:prstGeom prst="rect">
              <a:avLst/>
            </a:prstGeom>
            <a:solidFill>
              <a:srgbClr val="CA592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1"/>
            <p:cNvSpPr txBox="1"/>
            <p:nvPr/>
          </p:nvSpPr>
          <p:spPr>
            <a:xfrm>
              <a:off x="3990731" y="279332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b="1"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 large banana, or 2 small bananas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7600936" y="719532"/>
              <a:ext cx="3419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D1612D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1"/>
            <p:cNvSpPr txBox="1"/>
            <p:nvPr/>
          </p:nvSpPr>
          <p:spPr>
            <a:xfrm>
              <a:off x="7762592" y="763389"/>
              <a:ext cx="18626" cy="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5983003" y="279332"/>
              <a:ext cx="1619733" cy="971839"/>
            </a:xfrm>
            <a:prstGeom prst="rect">
              <a:avLst/>
            </a:prstGeom>
            <a:solidFill>
              <a:srgbClr val="CE5E2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1"/>
            <p:cNvSpPr txBox="1"/>
            <p:nvPr/>
          </p:nvSpPr>
          <p:spPr>
            <a:xfrm>
              <a:off x="5983003" y="279332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b="1"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 tsp melted coconut oil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16054" y="1249372"/>
              <a:ext cx="7969087" cy="3419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6001"/>
                  </a:lnTo>
                  <a:lnTo>
                    <a:pt x="0" y="66001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D4682F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1"/>
            <p:cNvSpPr txBox="1"/>
            <p:nvPr/>
          </p:nvSpPr>
          <p:spPr>
            <a:xfrm>
              <a:off x="4601153" y="1418478"/>
              <a:ext cx="398889" cy="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7975275" y="279332"/>
              <a:ext cx="1619733" cy="971839"/>
            </a:xfrm>
            <a:prstGeom prst="rect">
              <a:avLst/>
            </a:prstGeom>
            <a:solidFill>
              <a:srgbClr val="D2652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1"/>
            <p:cNvSpPr txBox="1"/>
            <p:nvPr/>
          </p:nvSpPr>
          <p:spPr>
            <a:xfrm>
              <a:off x="7975275" y="279332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b="1"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4 pitted dates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1624121" y="2063910"/>
              <a:ext cx="3419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D6703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1"/>
            <p:cNvSpPr txBox="1"/>
            <p:nvPr/>
          </p:nvSpPr>
          <p:spPr>
            <a:xfrm>
              <a:off x="1785777" y="2107768"/>
              <a:ext cx="18626" cy="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6188" y="1623710"/>
              <a:ext cx="1619733" cy="971839"/>
            </a:xfrm>
            <a:prstGeom prst="rect">
              <a:avLst/>
            </a:prstGeom>
            <a:solidFill>
              <a:srgbClr val="D46D3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1"/>
            <p:cNvSpPr txBox="1"/>
            <p:nvPr/>
          </p:nvSpPr>
          <p:spPr>
            <a:xfrm>
              <a:off x="6188" y="1623710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b="1"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1/4 cup water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3616393" y="2063910"/>
              <a:ext cx="3419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D87A34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1"/>
            <p:cNvSpPr txBox="1"/>
            <p:nvPr/>
          </p:nvSpPr>
          <p:spPr>
            <a:xfrm>
              <a:off x="3778049" y="2107768"/>
              <a:ext cx="18626" cy="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1998460" y="1623710"/>
              <a:ext cx="1619733" cy="971839"/>
            </a:xfrm>
            <a:prstGeom prst="rect">
              <a:avLst/>
            </a:prstGeom>
            <a:solidFill>
              <a:srgbClr val="D77432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1"/>
            <p:cNvSpPr txBox="1"/>
            <p:nvPr/>
          </p:nvSpPr>
          <p:spPr>
            <a:xfrm>
              <a:off x="1998460" y="1623710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b="1"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2 tbsp cocoa powder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5608665" y="2063910"/>
              <a:ext cx="3419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DB8336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1"/>
            <p:cNvSpPr txBox="1"/>
            <p:nvPr/>
          </p:nvSpPr>
          <p:spPr>
            <a:xfrm>
              <a:off x="5770320" y="2107768"/>
              <a:ext cx="18626" cy="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3990731" y="1623710"/>
              <a:ext cx="1619733" cy="971839"/>
            </a:xfrm>
            <a:prstGeom prst="rect">
              <a:avLst/>
            </a:prstGeom>
            <a:solidFill>
              <a:srgbClr val="D97C3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1"/>
            <p:cNvSpPr txBox="1"/>
            <p:nvPr/>
          </p:nvSpPr>
          <p:spPr>
            <a:xfrm>
              <a:off x="3990731" y="1623710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b="1"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 tsp vanilla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7600936" y="2063910"/>
              <a:ext cx="3419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DE8A38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 txBox="1"/>
            <p:nvPr/>
          </p:nvSpPr>
          <p:spPr>
            <a:xfrm>
              <a:off x="7762592" y="2107768"/>
              <a:ext cx="18626" cy="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5983003" y="1623710"/>
              <a:ext cx="1619733" cy="971839"/>
            </a:xfrm>
            <a:prstGeom prst="rect">
              <a:avLst/>
            </a:prstGeom>
            <a:solidFill>
              <a:srgbClr val="DB8336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 txBox="1"/>
            <p:nvPr/>
          </p:nvSpPr>
          <p:spPr>
            <a:xfrm>
              <a:off x="5983003" y="1623710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b="1"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pinch of salt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7975275" y="1623710"/>
              <a:ext cx="1619733" cy="971839"/>
            </a:xfrm>
            <a:prstGeom prst="rect">
              <a:avLst/>
            </a:prstGeom>
            <a:solidFill>
              <a:srgbClr val="DE8A38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 txBox="1"/>
            <p:nvPr/>
          </p:nvSpPr>
          <p:spPr>
            <a:xfrm>
              <a:off x="7975275" y="1623710"/>
              <a:ext cx="1619733" cy="971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300" lIns="79350" spcFirstLastPara="1" rIns="79350" wrap="square" tIns="83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aramond"/>
                <a:buNone/>
              </a:pPr>
              <a:r>
                <a:rPr b="1" lang="en-US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dash of cinnamon (optional, but I LOVE this option)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1213106" y="982133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Garamond"/>
              <a:buNone/>
            </a:pPr>
            <a:r>
              <a:rPr b="1" lang="en-US">
                <a:solidFill>
                  <a:schemeClr val="accent4"/>
                </a:solidFill>
              </a:rPr>
              <a:t>Nut Crunchy Breakfast Cereal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b="1" lang="en-US">
                <a:solidFill>
                  <a:schemeClr val="accent4"/>
                </a:solidFill>
              </a:rPr>
              <a:t>Granola Ingredients:</a:t>
            </a:r>
            <a:endParaRPr/>
          </a:p>
        </p:txBody>
      </p:sp>
      <p:sp>
        <p:nvSpPr>
          <p:cNvPr id="154" name="Google Shape;154;p20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12"/>
              <a:buFont typeface="Arial"/>
              <a:buChar char="🥄"/>
            </a:pPr>
            <a:r>
              <a:rPr lang="en-US"/>
              <a:t>½ cup of chopped almonds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12"/>
              <a:buFont typeface="Arial"/>
              <a:buChar char="🥄"/>
            </a:pPr>
            <a:r>
              <a:rPr lang="en-US"/>
              <a:t>½ cup of chopped pecans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12"/>
              <a:buFont typeface="Arial"/>
              <a:buChar char="🥄"/>
            </a:pPr>
            <a:r>
              <a:rPr lang="en-US"/>
              <a:t>¼ cup of chopped walnuts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12"/>
              <a:buFont typeface="Arial"/>
              <a:buChar char="🥄"/>
            </a:pPr>
            <a:r>
              <a:rPr lang="en-US"/>
              <a:t>½ cup of pumpkin seeds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Font typeface="Arial"/>
              <a:buChar char="🥄"/>
            </a:pPr>
            <a:r>
              <a:rPr lang="en-US"/>
              <a:t>½ cup unsweetened coconut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🥄"/>
            </a:pPr>
            <a:r>
              <a:rPr lang="en-US"/>
              <a:t>½ tsp cinnamon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🥄"/>
            </a:pPr>
            <a:r>
              <a:rPr lang="en-US"/>
              <a:t>Pinch sea salt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🥄"/>
            </a:pPr>
            <a:r>
              <a:rPr lang="en-US"/>
              <a:t>1 egg white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🥄"/>
            </a:pPr>
            <a:r>
              <a:rPr lang="en-US"/>
              <a:t>1 tsp vanilla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21"/>
          <p:cNvSpPr txBox="1"/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400"/>
              <a:buFont typeface="Garamond"/>
              <a:buNone/>
            </a:pPr>
            <a:r>
              <a:rPr b="1" lang="en-US" sz="3400" u="sng">
                <a:solidFill>
                  <a:schemeClr val="accent4"/>
                </a:solidFill>
              </a:rPr>
              <a:t>Granola Instructions </a:t>
            </a:r>
            <a:r>
              <a:rPr b="1" lang="en-US" sz="3400">
                <a:solidFill>
                  <a:schemeClr val="accent4"/>
                </a:solidFill>
              </a:rPr>
              <a:t>for Nut Crunchy Breakfast Cereal</a:t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64" name="Google Shape;164;p21"/>
          <p:cNvGrpSpPr/>
          <p:nvPr/>
        </p:nvGrpSpPr>
        <p:grpSpPr>
          <a:xfrm>
            <a:off x="5470072" y="806032"/>
            <a:ext cx="5914209" cy="5245931"/>
            <a:chOff x="0" y="1362"/>
            <a:chExt cx="5914209" cy="5245931"/>
          </a:xfrm>
        </p:grpSpPr>
        <p:sp>
          <p:nvSpPr>
            <p:cNvPr id="165" name="Google Shape;165;p21"/>
            <p:cNvSpPr/>
            <p:nvPr/>
          </p:nvSpPr>
          <p:spPr>
            <a:xfrm>
              <a:off x="0" y="1362"/>
              <a:ext cx="5914209" cy="1039106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1"/>
            <p:cNvSpPr txBox="1"/>
            <p:nvPr/>
          </p:nvSpPr>
          <p:spPr>
            <a:xfrm>
              <a:off x="50725" y="52087"/>
              <a:ext cx="5812759" cy="93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Preheat the oven to 300 degrees F.  Line baking sheet with parchment paper.  Set aside</a:t>
              </a: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0" y="1053069"/>
              <a:ext cx="5914209" cy="1039106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1"/>
            <p:cNvSpPr txBox="1"/>
            <p:nvPr/>
          </p:nvSpPr>
          <p:spPr>
            <a:xfrm>
              <a:off x="50725" y="1103794"/>
              <a:ext cx="5812759" cy="93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 a large bowl, combine all the nutes, seeds, coconut, cinnamon and salt</a:t>
              </a: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0" y="2104775"/>
              <a:ext cx="5914209" cy="1039106"/>
            </a:xfrm>
            <a:prstGeom prst="roundRect">
              <a:avLst>
                <a:gd fmla="val 16667" name="adj"/>
              </a:avLst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50725" y="2155500"/>
              <a:ext cx="5812759" cy="93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Spread mixture in an even layer onto the prepared baking sheet and pat down flat with spatula </a:t>
              </a: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0" y="3156481"/>
              <a:ext cx="5914209" cy="1039106"/>
            </a:xfrm>
            <a:prstGeom prst="roundRect">
              <a:avLst>
                <a:gd fmla="val 16667" name="adj"/>
              </a:avLst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50725" y="3207206"/>
              <a:ext cx="5812759" cy="93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Bake 25-30 minutes or until golden brown, rotating the pan halfway through. </a:t>
              </a:r>
              <a:endParaRPr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0" y="4208187"/>
              <a:ext cx="5914209" cy="1039106"/>
            </a:xfrm>
            <a:prstGeom prst="roundRect">
              <a:avLst>
                <a:gd fmla="val 16667" name="adj"/>
              </a:avLst>
            </a:prstGeom>
            <a:blipFill rotWithShape="1">
              <a:blip r:embed="rId9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50725" y="4258912"/>
              <a:ext cx="5812759" cy="93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Remove from oven and allow to cool completely. Once cool break into clusters and store in airtight container.  ** Feel free to add other nuts or seeds – I love chia, flax, sunflower and macadamia nuts – do not stir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7535825" y="982132"/>
            <a:ext cx="3360772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30"/>
              <a:buFont typeface="Garamond"/>
              <a:buNone/>
            </a:pPr>
            <a:r>
              <a:rPr b="1" lang="en-US" sz="3330">
                <a:solidFill>
                  <a:schemeClr val="accent4"/>
                </a:solidFill>
              </a:rPr>
              <a:t>Nut Crunchy Breakfast Cereal</a:t>
            </a:r>
            <a:endParaRPr/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7535824" y="2556932"/>
            <a:ext cx="3360771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b="1" lang="en-US" u="sng">
                <a:solidFill>
                  <a:schemeClr val="accent4"/>
                </a:solidFill>
              </a:rPr>
              <a:t>Macadamia Milk: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🥛"/>
            </a:pPr>
            <a:r>
              <a:rPr lang="en-US"/>
              <a:t>1 cup of raw unsalted macadamia nuts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🥛"/>
            </a:pPr>
            <a:r>
              <a:rPr lang="en-US"/>
              <a:t>3-4 cups of water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🥛"/>
            </a:pPr>
            <a:r>
              <a:rPr lang="en-US"/>
              <a:t>½ -1 tsp Vanilla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🥛"/>
            </a:pPr>
            <a:r>
              <a:rPr lang="en-US"/>
              <a:t>Pinch of Salt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🥛"/>
            </a:pPr>
            <a:r>
              <a:rPr lang="en-US"/>
              <a:t>1 date (</a:t>
            </a:r>
            <a:r>
              <a:rPr i="1" lang="en-US"/>
              <a:t>optional</a:t>
            </a:r>
            <a:r>
              <a:rPr lang="en-US"/>
              <a:t>)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4">
            <a:alphaModFix/>
          </a:blip>
          <a:srcRect b="-2" l="0" r="2187" t="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59"/>
              <a:buFont typeface="Garamond"/>
              <a:buNone/>
            </a:pPr>
            <a:r>
              <a:rPr b="1" lang="en-US" sz="3959">
                <a:solidFill>
                  <a:schemeClr val="accent4"/>
                </a:solidFill>
              </a:rPr>
              <a:t>Nut Crunchy Breakfast Cereal </a:t>
            </a:r>
            <a:br>
              <a:rPr b="1" lang="en-US" sz="3959">
                <a:solidFill>
                  <a:schemeClr val="accent4"/>
                </a:solidFill>
              </a:rPr>
            </a:br>
            <a:r>
              <a:rPr b="1" lang="en-US" sz="3959" u="sng">
                <a:solidFill>
                  <a:schemeClr val="accent4"/>
                </a:solidFill>
              </a:rPr>
              <a:t>Macadamia Milk Instructions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5965902" y="285471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88" name="Google Shape;188;p23"/>
          <p:cNvGrpSpPr/>
          <p:nvPr/>
        </p:nvGrpSpPr>
        <p:grpSpPr>
          <a:xfrm>
            <a:off x="1302169" y="2993252"/>
            <a:ext cx="9587658" cy="2433146"/>
            <a:chOff x="6769" y="220868"/>
            <a:chExt cx="9587658" cy="2433146"/>
          </a:xfrm>
        </p:grpSpPr>
        <p:sp>
          <p:nvSpPr>
            <p:cNvPr id="189" name="Google Shape;189;p23"/>
            <p:cNvSpPr/>
            <p:nvPr/>
          </p:nvSpPr>
          <p:spPr>
            <a:xfrm>
              <a:off x="6769" y="220868"/>
              <a:ext cx="2315993" cy="694798"/>
            </a:xfrm>
            <a:prstGeom prst="rect">
              <a:avLst/>
            </a:prstGeom>
            <a:solidFill>
              <a:srgbClr val="CBAF5F"/>
            </a:solidFill>
            <a:ln cap="flat" cmpd="sng" w="15875">
              <a:solidFill>
                <a:srgbClr val="CBAF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3"/>
            <p:cNvSpPr txBox="1"/>
            <p:nvPr/>
          </p:nvSpPr>
          <p:spPr>
            <a:xfrm>
              <a:off x="6769" y="220868"/>
              <a:ext cx="2315993" cy="694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3000" lIns="183000" spcFirstLastPara="1" rIns="183000" wrap="square" tIns="18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aramond"/>
                <a:buNone/>
              </a:pPr>
              <a:r>
                <a:rPr lang="en-US" sz="25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Soak</a:t>
              </a: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6769" y="915667"/>
              <a:ext cx="2315993" cy="1738347"/>
            </a:xfrm>
            <a:prstGeom prst="rect">
              <a:avLst/>
            </a:prstGeom>
            <a:solidFill>
              <a:srgbClr val="ECE3D1">
                <a:alpha val="89803"/>
              </a:srgbClr>
            </a:solidFill>
            <a:ln cap="flat" cmpd="sng" w="15875">
              <a:solidFill>
                <a:srgbClr val="ECE3D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3"/>
            <p:cNvSpPr txBox="1"/>
            <p:nvPr/>
          </p:nvSpPr>
          <p:spPr>
            <a:xfrm>
              <a:off x="6769" y="915667"/>
              <a:ext cx="2315993" cy="173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750" lIns="228750" spcFirstLastPara="1" rIns="228750" wrap="square" tIns="228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aramond"/>
                <a:buNone/>
              </a:pPr>
              <a:r>
                <a:rPr lang="en-US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Soak macadamia nuts in cool water for 1-2 hours then drain and rinse.</a:t>
              </a: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430657" y="220868"/>
              <a:ext cx="2315993" cy="694798"/>
            </a:xfrm>
            <a:prstGeom prst="rect">
              <a:avLst/>
            </a:prstGeom>
            <a:solidFill>
              <a:srgbClr val="44BD74"/>
            </a:solidFill>
            <a:ln cap="flat" cmpd="sng" w="15875">
              <a:solidFill>
                <a:srgbClr val="44BD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3"/>
            <p:cNvSpPr txBox="1"/>
            <p:nvPr/>
          </p:nvSpPr>
          <p:spPr>
            <a:xfrm>
              <a:off x="2430657" y="220868"/>
              <a:ext cx="2315993" cy="694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3000" lIns="183000" spcFirstLastPara="1" rIns="183000" wrap="square" tIns="18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aramond"/>
                <a:buNone/>
              </a:pPr>
              <a:r>
                <a:rPr lang="en-US" sz="25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Add</a:t>
              </a: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430657" y="915667"/>
              <a:ext cx="2315993" cy="1738347"/>
            </a:xfrm>
            <a:prstGeom prst="rect">
              <a:avLst/>
            </a:prstGeom>
            <a:solidFill>
              <a:srgbClr val="CEE5D6">
                <a:alpha val="89803"/>
              </a:srgbClr>
            </a:solidFill>
            <a:ln cap="flat" cmpd="sng" w="15875">
              <a:solidFill>
                <a:srgbClr val="CEE5D6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3"/>
            <p:cNvSpPr txBox="1"/>
            <p:nvPr/>
          </p:nvSpPr>
          <p:spPr>
            <a:xfrm>
              <a:off x="2430657" y="915667"/>
              <a:ext cx="2315993" cy="173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750" lIns="228750" spcFirstLastPara="1" rIns="228750" wrap="square" tIns="228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aramond"/>
                <a:buNone/>
              </a:pPr>
              <a:r>
                <a:rPr lang="en-US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Add macadamia nuts,3-4 cups filtered water, salt, vanilla and date if using to high speed blender – blend for two minutes until smooth – taste small amount</a:t>
              </a: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854545" y="220868"/>
              <a:ext cx="2315993" cy="694798"/>
            </a:xfrm>
            <a:prstGeom prst="rect">
              <a:avLst/>
            </a:prstGeom>
            <a:solidFill>
              <a:srgbClr val="423B9D"/>
            </a:solidFill>
            <a:ln cap="flat" cmpd="sng" w="15875">
              <a:solidFill>
                <a:srgbClr val="423B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3"/>
            <p:cNvSpPr txBox="1"/>
            <p:nvPr/>
          </p:nvSpPr>
          <p:spPr>
            <a:xfrm>
              <a:off x="4854545" y="220868"/>
              <a:ext cx="2315993" cy="694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3000" lIns="183000" spcFirstLastPara="1" rIns="183000" wrap="square" tIns="18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aramond"/>
                <a:buNone/>
              </a:pPr>
              <a:r>
                <a:rPr lang="en-US" sz="25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Pour</a:t>
              </a: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854545" y="915667"/>
              <a:ext cx="2315993" cy="1738347"/>
            </a:xfrm>
            <a:prstGeom prst="rect">
              <a:avLst/>
            </a:prstGeom>
            <a:solidFill>
              <a:srgbClr val="CECCDE">
                <a:alpha val="89803"/>
              </a:srgbClr>
            </a:solidFill>
            <a:ln cap="flat" cmpd="sng" w="15875">
              <a:solidFill>
                <a:srgbClr val="CECCD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3"/>
            <p:cNvSpPr txBox="1"/>
            <p:nvPr/>
          </p:nvSpPr>
          <p:spPr>
            <a:xfrm>
              <a:off x="4854545" y="915667"/>
              <a:ext cx="2315993" cy="173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750" lIns="228750" spcFirstLastPara="1" rIns="228750" wrap="square" tIns="228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aramond"/>
                <a:buNone/>
              </a:pPr>
              <a:r>
                <a:rPr lang="en-US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Pour and strain mixture through nut milk bag or thin towel – use single strain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aramond"/>
                <a:buNone/>
              </a:pPr>
              <a:r>
                <a:rPr lang="en-US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Retain the pulp for other uses.  </a:t>
              </a: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7278434" y="220868"/>
              <a:ext cx="2315993" cy="694798"/>
            </a:xfrm>
            <a:prstGeom prst="rect">
              <a:avLst/>
            </a:prstGeom>
            <a:solidFill>
              <a:srgbClr val="7E3247"/>
            </a:solidFill>
            <a:ln cap="flat" cmpd="sng" w="15875">
              <a:solidFill>
                <a:srgbClr val="7E32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7278434" y="220868"/>
              <a:ext cx="2315993" cy="694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3000" lIns="183000" spcFirstLastPara="1" rIns="183000" wrap="square" tIns="18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aramond"/>
                <a:buNone/>
              </a:pPr>
              <a:r>
                <a:rPr lang="en-US" sz="25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Store in</a:t>
              </a: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7278434" y="915667"/>
              <a:ext cx="2315993" cy="1738347"/>
            </a:xfrm>
            <a:prstGeom prst="rect">
              <a:avLst/>
            </a:prstGeom>
            <a:solidFill>
              <a:srgbClr val="D6CBCD">
                <a:alpha val="89803"/>
              </a:srgbClr>
            </a:solidFill>
            <a:ln cap="flat" cmpd="sng" w="15875">
              <a:solidFill>
                <a:srgbClr val="D6CBC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3"/>
            <p:cNvSpPr txBox="1"/>
            <p:nvPr/>
          </p:nvSpPr>
          <p:spPr>
            <a:xfrm>
              <a:off x="7278434" y="915667"/>
              <a:ext cx="2315993" cy="173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750" lIns="228750" spcFirstLastPara="1" rIns="228750" wrap="square" tIns="228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aramond"/>
                <a:buNone/>
              </a:pPr>
              <a:r>
                <a:rPr lang="en-US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Store in sealed container in refrigerator for up to 5 days.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aramond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Garamond"/>
              <a:buNone/>
            </a:pPr>
            <a:r>
              <a:rPr b="1" lang="en-US">
                <a:solidFill>
                  <a:schemeClr val="accent4"/>
                </a:solidFill>
              </a:rPr>
              <a:t>Nut Crunchy Breakfast Cereal</a:t>
            </a:r>
            <a:endParaRPr/>
          </a:p>
        </p:txBody>
      </p:sp>
      <p:grpSp>
        <p:nvGrpSpPr>
          <p:cNvPr id="210" name="Google Shape;210;p24"/>
          <p:cNvGrpSpPr/>
          <p:nvPr/>
        </p:nvGrpSpPr>
        <p:grpSpPr>
          <a:xfrm>
            <a:off x="3037405" y="2683659"/>
            <a:ext cx="6117188" cy="2970000"/>
            <a:chOff x="1742004" y="7837"/>
            <a:chExt cx="6117188" cy="2970000"/>
          </a:xfrm>
        </p:grpSpPr>
        <p:sp>
          <p:nvSpPr>
            <p:cNvPr id="211" name="Google Shape;211;p24"/>
            <p:cNvSpPr/>
            <p:nvPr/>
          </p:nvSpPr>
          <p:spPr>
            <a:xfrm>
              <a:off x="2290442" y="7837"/>
              <a:ext cx="1715625" cy="1715625"/>
            </a:xfrm>
            <a:prstGeom prst="ellipse">
              <a:avLst/>
            </a:prstGeom>
            <a:solidFill>
              <a:srgbClr val="C04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2656067" y="373462"/>
              <a:ext cx="984375" cy="9843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1742004" y="225783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4"/>
            <p:cNvSpPr txBox="1"/>
            <p:nvPr/>
          </p:nvSpPr>
          <p:spPr>
            <a:xfrm>
              <a:off x="1742004" y="225783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b="1" lang="en-US" sz="1600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POUR MILK IN BOWL WITH GRANOLA AND YOUR FAVORITE TOPPING!</a:t>
              </a: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595129" y="7837"/>
              <a:ext cx="1715625" cy="1715625"/>
            </a:xfrm>
            <a:prstGeom prst="ellipse">
              <a:avLst/>
            </a:prstGeom>
            <a:solidFill>
              <a:srgbClr val="DC8C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5960754" y="373462"/>
              <a:ext cx="984375" cy="9843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5046692" y="225783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4"/>
            <p:cNvSpPr txBox="1"/>
            <p:nvPr/>
          </p:nvSpPr>
          <p:spPr>
            <a:xfrm>
              <a:off x="5046692" y="225783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b="1" lang="en-US" sz="1600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BON APPETIT!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Garamond"/>
              <a:buNone/>
            </a:pPr>
            <a:r>
              <a:rPr b="1" lang="en-US">
                <a:solidFill>
                  <a:schemeClr val="accent4"/>
                </a:solidFill>
              </a:rPr>
              <a:t>Rise and Shine Smoothie</a:t>
            </a:r>
            <a:endParaRPr/>
          </a:p>
        </p:txBody>
      </p:sp>
      <p:sp>
        <p:nvSpPr>
          <p:cNvPr id="224" name="Google Shape;224;p25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1 can Full Fat Unsweetened Coconut Milk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2 handfuls of fresh greens – spinach, kale, swiss chard, Arugula, 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1 small nub of fresh ginger root peeled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1 granny smith apple with peel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2 carrots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1 avocado - pitted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1 scoop of collagen powder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1 rib celery 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1 Tbsp Chia Seed</a:t>
            </a:r>
            <a:endParaRPr/>
          </a:p>
          <a:p>
            <a:pPr indent="-163068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2"/>
              <a:buFont typeface="Noto Sans Symbols"/>
              <a:buNone/>
            </a:pPr>
            <a:r>
              <a:t/>
            </a:r>
            <a:endParaRPr sz="1679"/>
          </a:p>
          <a:p>
            <a:pPr indent="-163068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2"/>
              <a:buFont typeface="Noto Sans Symbols"/>
              <a:buNone/>
            </a:pPr>
            <a:r>
              <a:t/>
            </a:r>
            <a:endParaRPr sz="1679"/>
          </a:p>
          <a:p>
            <a:pPr indent="-163068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2"/>
              <a:buFont typeface="Noto Sans Symbols"/>
              <a:buNone/>
            </a:pPr>
            <a:r>
              <a:t/>
            </a:r>
            <a:endParaRPr sz="1679"/>
          </a:p>
        </p:txBody>
      </p:sp>
      <p:sp>
        <p:nvSpPr>
          <p:cNvPr id="225" name="Google Shape;225;p25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4 Walnuts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May add a date for sweetness ☺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1 organic lemon peeled</a:t>
            </a:r>
            <a:endParaRPr sz="1679"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Add 1 cup of ice Blend until smooth 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you need a strong highspeed blender  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🥑"/>
            </a:pPr>
            <a:r>
              <a:rPr lang="en-US" sz="1679"/>
              <a:t>     (I use a Vitamix)</a:t>
            </a:r>
            <a:endParaRPr/>
          </a:p>
          <a:p>
            <a:pPr indent="-163068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2"/>
              <a:buNone/>
            </a:pPr>
            <a:r>
              <a:t/>
            </a:r>
            <a:endParaRPr sz="1679"/>
          </a:p>
          <a:p>
            <a:pPr indent="0" lvl="0" marL="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None/>
            </a:pPr>
            <a:r>
              <a:rPr b="1" i="1" lang="en-US" sz="1679"/>
              <a:t>Remember this is just food and you can try anything in your smoothie – be creative and share your results!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59"/>
              <a:buFont typeface="Garamond"/>
              <a:buNone/>
            </a:pPr>
            <a:r>
              <a:rPr b="1" lang="en-US" sz="3959">
                <a:solidFill>
                  <a:schemeClr val="accent4"/>
                </a:solidFill>
              </a:rPr>
              <a:t>Not Your Mama’s Wok Fried Cauliflower Rice</a:t>
            </a:r>
            <a:endParaRPr/>
          </a:p>
        </p:txBody>
      </p:sp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1 head cauliflower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1 medium chopped onion or scallions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3 cloves minced garlic 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2 carrots and 2 ribs celery chopped or cut into cubes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8 organic shitake mushrooms chopped or sliced</a:t>
            </a:r>
            <a:endParaRPr/>
          </a:p>
          <a:p>
            <a:pPr indent="-123634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None/>
            </a:pPr>
            <a:r>
              <a:t/>
            </a:r>
            <a:endParaRPr sz="2220"/>
          </a:p>
        </p:txBody>
      </p:sp>
      <p:sp>
        <p:nvSpPr>
          <p:cNvPr id="232" name="Google Shape;232;p26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½ cup broccoli flowerets may chop smaller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2 Tbsp Coconut Oil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1 egg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¼ cup frozen peas – add at the end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1 pinch of coarse salt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2553"/>
              <a:buFont typeface="Arial"/>
              <a:buChar char="🥡"/>
            </a:pPr>
            <a:r>
              <a:rPr lang="en-US" sz="2220"/>
              <a:t>Pepper to taste – may add crushed red pepper</a:t>
            </a:r>
            <a:endParaRPr/>
          </a:p>
          <a:p>
            <a:pPr indent="-123634" lvl="0" marL="285750" rtl="0" algn="l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SzPts val="2553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1380746" y="98755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59"/>
              <a:buFont typeface="Garamond"/>
              <a:buNone/>
            </a:pPr>
            <a:r>
              <a:rPr b="1" lang="en-US" sz="3959">
                <a:solidFill>
                  <a:schemeClr val="accent4"/>
                </a:solidFill>
              </a:rPr>
              <a:t>Not Your Momma’s Wok Fried Cauliflower </a:t>
            </a:r>
            <a:r>
              <a:rPr b="1" lang="en-US" sz="3959" u="sng">
                <a:solidFill>
                  <a:schemeClr val="accent4"/>
                </a:solidFill>
              </a:rPr>
              <a:t>Rice Instructions</a:t>
            </a:r>
            <a:endParaRPr/>
          </a:p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lang="en-US" sz="1679"/>
              <a:t>Place Cauliflower Flowerets in Blender and pulse.  Don’t pulverize – should look like rice.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lang="en-US" sz="1679"/>
              <a:t>Melt 2 Tbsp of Coconut oil in wok or other large skillet may add more as needed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lang="en-US" sz="1679"/>
              <a:t>Add chopped onion and cook over medium heat until starts to become translucent about 2 minutes 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lang="en-US" sz="1679"/>
              <a:t>Add garlic to onion and add pinch of sea salt with 1 tsp pepper 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lang="en-US" sz="1679"/>
              <a:t>Add carrots, celery, mushrooms, broccoli and any other vegetables except for the rice cook for another 2-3 minutes</a:t>
            </a:r>
            <a:endParaRPr/>
          </a:p>
        </p:txBody>
      </p:sp>
      <p:sp>
        <p:nvSpPr>
          <p:cNvPr id="239" name="Google Shape;239;p27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lang="en-US" sz="1679"/>
              <a:t>Add Rice and cook for about 5-7 minutes on medium heat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lang="en-US" sz="1679"/>
              <a:t>Mound rice making a center hole in the middle of the rice and break egg 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lang="en-US" sz="1679"/>
              <a:t>Fry egg in center of rice until cooked and chop and add to rice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b="1" i="1" lang="en-US" sz="1679"/>
              <a:t>Feel free to substitute any other vegetables or proteins that you prefer!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Font typeface="Arial"/>
              <a:buChar char="🥡"/>
            </a:pPr>
            <a:r>
              <a:rPr b="1" i="1" lang="en-US" sz="1679"/>
              <a:t>You may also add stir fry sauce (see recipe) and or Sriracha sauce by Yellow Bird organic Lime Garlic and Date Blend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